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65" r:id="rId4"/>
    <p:sldId id="258" r:id="rId5"/>
    <p:sldId id="266" r:id="rId6"/>
    <p:sldId id="259" r:id="rId7"/>
    <p:sldId id="260" r:id="rId8"/>
    <p:sldId id="267" r:id="rId9"/>
    <p:sldId id="261" r:id="rId10"/>
    <p:sldId id="268" r:id="rId11"/>
    <p:sldId id="262" r:id="rId12"/>
    <p:sldId id="263" r:id="rId13"/>
    <p:sldId id="269" r:id="rId14"/>
    <p:sldId id="264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63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ed74f706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ed74f706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ed74f706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ed74f706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ed74f706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ed74f706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7063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ed74f706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ed74f706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ed74f70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ed74f70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ed74f70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ed74f70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ed74f706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ed74f706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444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ed74f706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ed74f706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ed74f706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ed74f706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ed74f706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ed74f706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609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ed74f706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ed74f706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ed74f706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ed74f706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42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pdf.defimtl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defimtl.com/DM25/Storytelling%20Jos%c3%a9e%20Klus%20mai2018.pdf" TargetMode="External"/><Relationship Id="rId4" Type="http://schemas.openxmlformats.org/officeDocument/2006/relationships/hyperlink" Target="http://storytelling.defimtl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 Brilliant Examples Of Brand Storytelling - Threerooms Branding Agency">
            <a:extLst>
              <a:ext uri="{FF2B5EF4-FFF2-40B4-BE49-F238E27FC236}">
                <a16:creationId xmlns:a16="http://schemas.microsoft.com/office/drawing/2014/main" id="{ABA4C943-8402-E647-7FB5-18C628C3B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r="-218"/>
          <a:stretch/>
        </p:blipFill>
        <p:spPr bwMode="auto">
          <a:xfrm>
            <a:off x="5202349" y="2315980"/>
            <a:ext cx="3951888" cy="248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E4AD8BE-CBEA-6515-5A4E-9372749915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2344" t="20420" r="54365" b="38527"/>
          <a:stretch/>
        </p:blipFill>
        <p:spPr>
          <a:xfrm>
            <a:off x="-9372" y="2381018"/>
            <a:ext cx="1813028" cy="2396676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415285" y="2520461"/>
            <a:ext cx="4092134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i="1" dirty="0"/>
              <a:t>avec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Martin Duchaîne</a:t>
            </a:r>
            <a:r>
              <a:rPr lang="fr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/>
              <a:t>Directeur </a:t>
            </a:r>
            <a:r>
              <a:rPr lang="fr" sz="2000" i="1" dirty="0"/>
              <a:t>Défi </a:t>
            </a:r>
            <a:r>
              <a:rPr lang="fr" sz="2000" dirty="0"/>
              <a:t>Montréal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/>
              <a:t>d’après une présentation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/>
              <a:t>de Josée Klus</a:t>
            </a:r>
            <a:endParaRPr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A412B0-F40E-43BE-A395-DA1193763081}"/>
              </a:ext>
            </a:extLst>
          </p:cNvPr>
          <p:cNvSpPr>
            <a:spLocks noChangeAspect="1"/>
          </p:cNvSpPr>
          <p:nvPr/>
        </p:nvSpPr>
        <p:spPr>
          <a:xfrm>
            <a:off x="9378" y="4692853"/>
            <a:ext cx="9134621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</a:t>
            </a:r>
            <a:r>
              <a:rPr lang="fr-CA" sz="2800" dirty="0"/>
              <a:t>Accélérez votre succès tous les jeudis !</a:t>
            </a:r>
            <a:endParaRPr lang="fr-CA" sz="3600" dirty="0">
              <a:solidFill>
                <a:srgbClr val="FF00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126CD7-9B24-4927-8AB1-DA334468F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7" r="1435"/>
          <a:stretch/>
        </p:blipFill>
        <p:spPr>
          <a:xfrm>
            <a:off x="162320" y="-3072"/>
            <a:ext cx="8759170" cy="1310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FECA6D-D971-4C8D-B28D-4C4C32D6A8DE}"/>
              </a:ext>
            </a:extLst>
          </p:cNvPr>
          <p:cNvSpPr>
            <a:spLocks noChangeAspect="1"/>
          </p:cNvSpPr>
          <p:nvPr/>
        </p:nvSpPr>
        <p:spPr>
          <a:xfrm>
            <a:off x="0" y="1196218"/>
            <a:ext cx="9144000" cy="7895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A" sz="3600" dirty="0"/>
              <a:t>Entrepreneurs pour un Monde Meilleur</a:t>
            </a:r>
            <a:endParaRPr lang="fr-CA" sz="6000" dirty="0">
              <a:solidFill>
                <a:srgbClr val="FF0000"/>
              </a:solidFill>
            </a:endParaRPr>
          </a:p>
        </p:txBody>
      </p:sp>
      <p:sp>
        <p:nvSpPr>
          <p:cNvPr id="12" name="Text Box 97">
            <a:extLst>
              <a:ext uri="{FF2B5EF4-FFF2-40B4-BE49-F238E27FC236}">
                <a16:creationId xmlns:a16="http://schemas.microsoft.com/office/drawing/2014/main" id="{455AEA39-711A-4AF2-9027-97DE02B2D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1012"/>
            <a:ext cx="9144000" cy="464856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FAA26D3D-D897-4be2-8F04-BA451C77F1D7}"/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algn="ctr">
              <a:spcBef>
                <a:spcPts val="600"/>
              </a:spcBef>
            </a:pPr>
            <a:r>
              <a:rPr lang="fr-CA" sz="3200" b="1" dirty="0">
                <a:solidFill>
                  <a:schemeClr val="bg1"/>
                </a:solidFill>
                <a:latin typeface="Adobe Thai" panose="02040503050201020203" pitchFamily="18" charset="-34"/>
                <a:cs typeface="Adobe Thai" panose="02040503050201020203" pitchFamily="18" charset="-34"/>
              </a:rPr>
              <a:t>Atelier Storytelling</a:t>
            </a:r>
            <a:endParaRPr lang="fr-CA" sz="3600" b="1" dirty="0">
              <a:solidFill>
                <a:schemeClr val="bg1"/>
              </a:solidFill>
              <a:latin typeface="Adobe Thai" panose="02040503050201020203" pitchFamily="18" charset="-34"/>
              <a:cs typeface="Adobe Thai" panose="02040503050201020203" pitchFamily="18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3. </a:t>
            </a:r>
            <a:r>
              <a:rPr lang="fr" b="1"/>
              <a:t>Quoi ?  Les faits !</a:t>
            </a:r>
            <a:endParaRPr b="1"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-CA" sz="2700" dirty="0"/>
              <a:t>Écrivez les leçons, les faits les </a:t>
            </a:r>
            <a:r>
              <a:rPr lang="fr" sz="2700" dirty="0"/>
              <a:t>plus révélateurs</a:t>
            </a:r>
            <a:endParaRPr sz="27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 i="1" dirty="0"/>
          </a:p>
        </p:txBody>
      </p:sp>
      <p:sp>
        <p:nvSpPr>
          <p:cNvPr id="90" name="Google Shape;90;p18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C5130-A663-430E-8819-C3EB08E3A999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24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2643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4. </a:t>
            </a:r>
            <a:r>
              <a:rPr lang="fr" b="1"/>
              <a:t>Et alors ?  Le contexte, l’impact</a:t>
            </a:r>
            <a:endParaRPr b="1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Quel est l’environnement, le contexte ?  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b="1" dirty="0"/>
              <a:t>Pourquoi </a:t>
            </a:r>
            <a:r>
              <a:rPr lang="fr" sz="2700" dirty="0"/>
              <a:t>les faits / problèmes sont si importants ?</a:t>
            </a:r>
            <a:endParaRPr sz="2700"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2700" i="1" dirty="0"/>
              <a:t>…écrivez le ici !</a:t>
            </a:r>
            <a:endParaRPr sz="2700" i="1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 i="1" dirty="0"/>
          </a:p>
        </p:txBody>
      </p:sp>
      <p:sp>
        <p:nvSpPr>
          <p:cNvPr id="97" name="Google Shape;97;p19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D1A24-2F74-42EE-A589-B6DE4E1936B8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2643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5. </a:t>
            </a:r>
            <a:r>
              <a:rPr lang="fr" b="1"/>
              <a:t>Et ensuite ?  Passer à l’action !</a:t>
            </a:r>
            <a:endParaRPr b="1"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Qu’est-ce qu’on peut faire ?  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b="1" dirty="0"/>
              <a:t>Prochaine étape : la solution + action + effets</a:t>
            </a:r>
            <a:endParaRPr sz="2700" b="1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b="1" dirty="0"/>
              <a:t>Transformation : ça nous mène ou ?  </a:t>
            </a:r>
            <a:r>
              <a:rPr lang="fr" sz="2700" b="1" i="1" dirty="0"/>
              <a:t>Bénéfices</a:t>
            </a:r>
            <a:endParaRPr sz="2700" b="1" i="1"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 i="1" dirty="0"/>
          </a:p>
        </p:txBody>
      </p:sp>
      <p:sp>
        <p:nvSpPr>
          <p:cNvPr id="104" name="Google Shape;104;p20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633EA-E316-42F0-BFC7-C7EDCA5443C0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2643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5. </a:t>
            </a:r>
            <a:r>
              <a:rPr lang="fr" b="1"/>
              <a:t>Et ensuite ?  Passer à l’action !</a:t>
            </a:r>
            <a:endParaRPr b="1"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5335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b="1" dirty="0"/>
              <a:t>Prochaine étape : la solution + action + effets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endParaRPr lang="fr" sz="2700" b="1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endParaRPr sz="2700" b="1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b="1" dirty="0"/>
              <a:t>ça nous mène ou ?  </a:t>
            </a:r>
            <a:r>
              <a:rPr lang="fr" sz="2700" dirty="0"/>
              <a:t>Liste des </a:t>
            </a:r>
            <a:r>
              <a:rPr lang="fr" sz="2700" i="1" dirty="0"/>
              <a:t>Bénéfices principaux</a:t>
            </a:r>
            <a:endParaRPr sz="2700" i="1"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 i="1" dirty="0"/>
          </a:p>
        </p:txBody>
      </p:sp>
      <p:sp>
        <p:nvSpPr>
          <p:cNvPr id="104" name="Google Shape;104;p20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633EA-E316-42F0-BFC7-C7EDCA5443C0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63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Étape 2 : faire votre Storyboard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905737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Une idée majeur par page !</a:t>
            </a:r>
            <a:endParaRPr sz="2700" dirty="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fr" sz="2700" dirty="0"/>
              <a:t>vue d’ensemble, pas de détails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Penser “10-20-30”</a:t>
            </a:r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endParaRPr lang="fr" sz="2700" dirty="0"/>
          </a:p>
          <a:p>
            <a:pPr lvl="1" indent="-400050">
              <a:spcBef>
                <a:spcPts val="0"/>
              </a:spcBef>
              <a:buSzPts val="2700"/>
              <a:buFont typeface="Arial"/>
              <a:buChar char="-"/>
            </a:pPr>
            <a:r>
              <a:rPr lang="fr-CA" sz="2700" dirty="0"/>
              <a:t>Utilisez les Post-it pour trouver le meilleur déroulement, enchaînement d’idées, préparer les punchs, etc.</a:t>
            </a:r>
          </a:p>
          <a:p>
            <a:pPr lvl="1" indent="-400050">
              <a:spcBef>
                <a:spcPts val="0"/>
              </a:spcBef>
              <a:buSzPts val="2700"/>
              <a:buFont typeface="Arial"/>
              <a:buChar char="-"/>
            </a:pPr>
            <a:r>
              <a:rPr lang="fr-CA" sz="2700" dirty="0"/>
              <a:t>Faite « une phrase-sujet » par page !</a:t>
            </a:r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endParaRPr sz="2700" dirty="0"/>
          </a:p>
        </p:txBody>
      </p:sp>
      <p:sp>
        <p:nvSpPr>
          <p:cNvPr id="111" name="Google Shape;111;p21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B422D-9904-467B-8F52-F67EDDC2F53F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533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Étape 1 : faire votre “Story Arc” </a:t>
            </a:r>
            <a:r>
              <a:rPr lang="fr" sz="2000" dirty="0"/>
              <a:t>– </a:t>
            </a:r>
            <a:r>
              <a:rPr lang="fr" sz="2000" i="1" dirty="0">
                <a:hlinkClick r:id="rId3"/>
              </a:rPr>
              <a:t>intro</a:t>
            </a:r>
            <a:r>
              <a:rPr lang="fr" sz="2000" dirty="0"/>
              <a:t> </a:t>
            </a:r>
            <a:r>
              <a:rPr lang="fr" sz="2000" i="1" dirty="0">
                <a:hlinkClick r:id="rId4"/>
              </a:rPr>
              <a:t>conférences</a:t>
            </a:r>
            <a:r>
              <a:rPr lang="fr" sz="2000" dirty="0"/>
              <a:t> et </a:t>
            </a:r>
            <a:r>
              <a:rPr lang="fr" sz="2000" i="1" dirty="0">
                <a:hlinkClick r:id="rId5"/>
              </a:rPr>
              <a:t>formation</a:t>
            </a:r>
            <a:endParaRPr sz="32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Connaître votre client / auditoire / persona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Description (donnez-lui un nom !)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Ses désirs, besoins, motivations mis en situation</a:t>
            </a:r>
            <a:endParaRPr sz="2700" dirty="0"/>
          </a:p>
          <a:p>
            <a:pPr marL="914400" lvl="1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Est-ce à lui (elle) que vous vous adressez ?</a:t>
            </a:r>
            <a:endParaRPr sz="2700" dirty="0"/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700" b="1" i="1" dirty="0"/>
              <a:t>Adaptez-vous ! </a:t>
            </a:r>
            <a:r>
              <a:rPr lang="fr" sz="2700" dirty="0"/>
              <a:t>Vos vs Leurs objectifs</a:t>
            </a:r>
            <a:endParaRPr sz="2700" dirty="0"/>
          </a:p>
          <a:p>
            <a:pPr marL="457200" lvl="0" indent="-400050" algn="l" rtl="0">
              <a:spcBef>
                <a:spcPts val="160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Comment vous transformez sa vie ! </a:t>
            </a:r>
            <a:endParaRPr sz="2700" dirty="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fr" sz="2300" dirty="0"/>
              <a:t>Avant / Après vous avoir rencontré</a:t>
            </a:r>
            <a:endParaRPr sz="2300" dirty="0"/>
          </a:p>
        </p:txBody>
      </p:sp>
      <p:sp>
        <p:nvSpPr>
          <p:cNvPr id="62" name="Google Shape;62;p14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 dirty="0">
                <a:solidFill>
                  <a:schemeClr val="dk2"/>
                </a:solidFill>
              </a:rPr>
              <a:t>2023 - Martin Duchaîne - DefiMTL.com</a:t>
            </a:r>
            <a:endParaRPr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729247-E69E-4E5B-9DD8-3197367F80B2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13D6022-0C23-46A2-BD0F-19D6B5AB4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6" b="20422"/>
          <a:stretch/>
        </p:blipFill>
        <p:spPr>
          <a:xfrm>
            <a:off x="1" y="-12656"/>
            <a:ext cx="9144000" cy="50299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4AF68A-9F1B-43A7-A925-5EBC4A659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1" t="95565"/>
          <a:stretch/>
        </p:blipFill>
        <p:spPr>
          <a:xfrm>
            <a:off x="1712686" y="4891314"/>
            <a:ext cx="7428575" cy="25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83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</a:t>
            </a:r>
            <a:r>
              <a:rPr lang="fr" b="1"/>
              <a:t>Grande idée</a:t>
            </a:r>
            <a:endParaRPr b="1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Quel est LE message de l’histoire ?</a:t>
            </a:r>
            <a:endParaRPr sz="2700" dirty="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300" dirty="0"/>
              <a:t>	</a:t>
            </a:r>
            <a:r>
              <a:rPr lang="fr" sz="2300" i="1" dirty="0"/>
              <a:t>Qu’est-ce que vous voulez qu’on en retienne ?</a:t>
            </a:r>
            <a:endParaRPr sz="2300" i="1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2300" i="1" dirty="0"/>
              <a:t>Quelle est la “grande transformation” que vous amenez ?</a:t>
            </a:r>
            <a:endParaRPr sz="2300" i="1" dirty="0"/>
          </a:p>
        </p:txBody>
      </p:sp>
      <p:sp>
        <p:nvSpPr>
          <p:cNvPr id="69" name="Google Shape;69;p15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D097B-6AF9-4C93-B73F-D8F33F6EF043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</a:t>
            </a:r>
            <a:r>
              <a:rPr lang="fr" b="1"/>
              <a:t>Grande idée</a:t>
            </a:r>
            <a:endParaRPr b="1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Écrivez le message principal de votre histoire</a:t>
            </a: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endParaRPr lang="fr"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endParaRPr sz="2700" dirty="0"/>
          </a:p>
        </p:txBody>
      </p:sp>
      <p:sp>
        <p:nvSpPr>
          <p:cNvPr id="69" name="Google Shape;69;p15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D097B-6AF9-4C93-B73F-D8F33F6EF043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1. </a:t>
            </a:r>
            <a:r>
              <a:rPr lang="fr" b="1"/>
              <a:t>Objectif du personnage</a:t>
            </a:r>
            <a:endParaRPr b="1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Quel est le but à atteindre ?</a:t>
            </a:r>
            <a:endParaRPr sz="27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2300" dirty="0"/>
              <a:t>	</a:t>
            </a:r>
            <a:r>
              <a:rPr lang="fr" sz="2300" i="1" dirty="0"/>
              <a:t>Par votre personnage / audience cible</a:t>
            </a: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2400" dirty="0"/>
              <a:t>Écrivez le but à atteindre pour votre personnage</a:t>
            </a: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fr" sz="2300" dirty="0"/>
              <a:t>…</a:t>
            </a:r>
            <a:endParaRPr lang="fr" sz="2300" i="1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fr" sz="2300" i="1" dirty="0"/>
          </a:p>
        </p:txBody>
      </p:sp>
      <p:sp>
        <p:nvSpPr>
          <p:cNvPr id="76" name="Google Shape;76;p16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A5527-D640-40BA-9CD3-62F2C338C89D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2. </a:t>
            </a:r>
            <a:r>
              <a:rPr lang="fr" b="1"/>
              <a:t>Problème / défi !</a:t>
            </a:r>
            <a:endParaRPr b="1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/>
              <a:t>Quelle la “souffrance” ?  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/>
              <a:t>Qu’est-ce qui l’empêche d’avancer ?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/>
              <a:t>Quelles sont les tensions, conflits ?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/>
              <a:t>Pourquoi le but est hors d’atteinte ?</a:t>
            </a:r>
            <a:endParaRPr sz="27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 i="1"/>
          </a:p>
        </p:txBody>
      </p:sp>
      <p:sp>
        <p:nvSpPr>
          <p:cNvPr id="83" name="Google Shape;83;p17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59D32-6EF5-44F3-9E2B-C0F8ED045D28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2. </a:t>
            </a:r>
            <a:r>
              <a:rPr lang="fr" b="1"/>
              <a:t>Problème / défi !</a:t>
            </a:r>
            <a:endParaRPr b="1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-CA" sz="2700" dirty="0"/>
              <a:t>Écrivez les principaux défis, obstacles, conflits, etc.</a:t>
            </a:r>
            <a:endParaRPr sz="2700" dirty="0"/>
          </a:p>
        </p:txBody>
      </p:sp>
      <p:sp>
        <p:nvSpPr>
          <p:cNvPr id="83" name="Google Shape;83;p17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659D32-6EF5-44F3-9E2B-C0F8ED045D28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5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“Story Arc” : 3. </a:t>
            </a:r>
            <a:r>
              <a:rPr lang="fr" b="1"/>
              <a:t>Quoi ?  Les faits !</a:t>
            </a:r>
            <a:endParaRPr b="1"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Quelle est la leçon à retenir ?  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Les faits (chiffres ou pas) les plus révélateurs ?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fr" sz="2700" dirty="0"/>
              <a:t>Demandes clients, défis, stats, marché, etc.</a:t>
            </a:r>
            <a:endParaRPr sz="2700"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 i="1" dirty="0"/>
          </a:p>
        </p:txBody>
      </p:sp>
      <p:sp>
        <p:nvSpPr>
          <p:cNvPr id="90" name="Google Shape;90;p18"/>
          <p:cNvSpPr txBox="1"/>
          <p:nvPr/>
        </p:nvSpPr>
        <p:spPr>
          <a:xfrm>
            <a:off x="2175850" y="4779825"/>
            <a:ext cx="5242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 dirty="0">
                <a:solidFill>
                  <a:schemeClr val="dk2"/>
                </a:solidFill>
              </a:rPr>
              <a:t>2022 - Martin Duchaîne - DefiMTL.com</a:t>
            </a:r>
            <a:endParaRPr lang="fr-CA" sz="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C5130-A663-430E-8819-C3EB08E3A999}"/>
              </a:ext>
            </a:extLst>
          </p:cNvPr>
          <p:cNvSpPr>
            <a:spLocks noChangeAspect="1"/>
          </p:cNvSpPr>
          <p:nvPr/>
        </p:nvSpPr>
        <p:spPr>
          <a:xfrm>
            <a:off x="0" y="-5622"/>
            <a:ext cx="9065052" cy="4506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2000" b="1" i="1" dirty="0" err="1"/>
              <a:t>Defi</a:t>
            </a:r>
            <a:r>
              <a:rPr lang="fr-FR" sz="600" b="1" i="1" dirty="0"/>
              <a:t> </a:t>
            </a:r>
            <a:r>
              <a:rPr lang="fr-CA" sz="2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MTL</a:t>
            </a:r>
            <a:r>
              <a:rPr lang="fr-CA" sz="1800" dirty="0"/>
              <a:t>.com</a:t>
            </a:r>
            <a:r>
              <a:rPr lang="fr-CA" sz="3200" dirty="0"/>
              <a:t>       </a:t>
            </a:r>
            <a:r>
              <a:rPr lang="fr-CA" sz="2800" dirty="0"/>
              <a:t>Atelier Storytelling</a:t>
            </a:r>
            <a:endParaRPr lang="fr-CA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6866</TotalTime>
  <Words>615</Words>
  <Application>Microsoft Office PowerPoint</Application>
  <PresentationFormat>Affichage à l'écran (16:9)</PresentationFormat>
  <Paragraphs>84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Adobe Thai</vt:lpstr>
      <vt:lpstr>Arial</vt:lpstr>
      <vt:lpstr>Mongolian Baiti</vt:lpstr>
      <vt:lpstr>Simple Light</vt:lpstr>
      <vt:lpstr>Présentation PowerPoint</vt:lpstr>
      <vt:lpstr>Étape 1 : faire votre “Story Arc” – intro conférences et formation</vt:lpstr>
      <vt:lpstr>Présentation PowerPoint</vt:lpstr>
      <vt:lpstr>“Story Arc” : Grande idée</vt:lpstr>
      <vt:lpstr>“Story Arc” : Grande idée</vt:lpstr>
      <vt:lpstr>“Story Arc” : 1. Objectif du personnage</vt:lpstr>
      <vt:lpstr>“Story Arc” : 2. Problème / défi !</vt:lpstr>
      <vt:lpstr>“Story Arc” : 2. Problème / défi !</vt:lpstr>
      <vt:lpstr>“Story Arc” : 3. Quoi ?  Les faits !</vt:lpstr>
      <vt:lpstr>“Story Arc” : 3. Quoi ?  Les faits !</vt:lpstr>
      <vt:lpstr>“Story Arc” : 4. Et alors ?  Le contexte, l’impact</vt:lpstr>
      <vt:lpstr>“Story Arc” : 5. Et ensuite ?  Passer à l’action !</vt:lpstr>
      <vt:lpstr>“Story Arc” : 5. Et ensuite ?  Passer à l’action !</vt:lpstr>
      <vt:lpstr>Étape 2 : faire votre Storyboard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Storytelling</dc:title>
  <dc:creator>Martin Duchaine</dc:creator>
  <cp:lastModifiedBy>Martin Duchaine</cp:lastModifiedBy>
  <cp:revision>10</cp:revision>
  <dcterms:modified xsi:type="dcterms:W3CDTF">2023-07-24T18:29:44Z</dcterms:modified>
</cp:coreProperties>
</file>